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8" r:id="rId5"/>
    <p:sldId id="266" r:id="rId6"/>
    <p:sldId id="319" r:id="rId7"/>
    <p:sldId id="268" r:id="rId8"/>
    <p:sldId id="317" r:id="rId9"/>
    <p:sldId id="332" r:id="rId10"/>
    <p:sldId id="328" r:id="rId11"/>
    <p:sldId id="333" r:id="rId12"/>
    <p:sldId id="329" r:id="rId13"/>
    <p:sldId id="280" r:id="rId14"/>
    <p:sldId id="31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90013"/>
  </p:normalViewPr>
  <p:slideViewPr>
    <p:cSldViewPr snapToGrid="0">
      <p:cViewPr varScale="1">
        <p:scale>
          <a:sx n="115" d="100"/>
          <a:sy n="115" d="100"/>
        </p:scale>
        <p:origin x="10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7/22/18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7/22/18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Teacher</a:t>
            </a:r>
            <a:r>
              <a:rPr lang="en-US" baseline="0" dirty="0" smtClean="0"/>
              <a:t> notes: Use one of the categories to do a class-wide analysis of mean and median (ex </a:t>
            </a:r>
            <a:r>
              <a:rPr lang="mr-IN" baseline="0" dirty="0" smtClean="0"/>
              <a:t>–</a:t>
            </a:r>
            <a:r>
              <a:rPr lang="en-US" baseline="0" dirty="0" smtClean="0"/>
              <a:t> if you choose hours spent on social media, you can use each group’s answers and then find the mean and median of those)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54558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/>
              <a:t>Click to edit Master subtitle style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  <a:p>
            <a:pPr lvl="5"/>
            <a:r>
              <a:rPr/>
              <a:t>Sixth</a:t>
            </a:r>
          </a:p>
          <a:p>
            <a:pPr lvl="6"/>
            <a:r>
              <a:rPr/>
              <a:t>Seventh</a:t>
            </a:r>
          </a:p>
          <a:p>
            <a:pPr lvl="7"/>
            <a:r>
              <a:rPr/>
              <a:t>Eighth</a:t>
            </a:r>
          </a:p>
          <a:p>
            <a:pPr lvl="8"/>
            <a:r>
              <a:rPr/>
              <a:t>Ninth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E9AC-F15C-4FA0-A6F1-298829FA691D}" type="datetimeFigureOut">
              <a:rPr lang="en-US"/>
              <a:t>7/22/18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Statistical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6352" y="4596384"/>
            <a:ext cx="9375647" cy="826516"/>
          </a:xfrm>
        </p:spPr>
        <p:txBody>
          <a:bodyPr>
            <a:noAutofit/>
          </a:bodyPr>
          <a:lstStyle/>
          <a:p>
            <a:r>
              <a:rPr lang="en-US" sz="2000" dirty="0" smtClean="0"/>
              <a:t>Topic: </a:t>
            </a:r>
            <a:r>
              <a:rPr lang="en-US" sz="2000" dirty="0" smtClean="0"/>
              <a:t>Measures of Center and Spread</a:t>
            </a:r>
            <a:endParaRPr lang="en-US" sz="2000" dirty="0" smtClean="0"/>
          </a:p>
          <a:p>
            <a:r>
              <a:rPr lang="en-US" sz="2000" dirty="0" smtClean="0"/>
              <a:t>EQ: </a:t>
            </a:r>
            <a:r>
              <a:rPr lang="en-US" sz="2000" dirty="0" smtClean="0"/>
              <a:t>What are mode and range and what do they tell us about a data set?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5977900"/>
            <a:ext cx="1455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Summary:</a:t>
            </a:r>
            <a:endParaRPr lang="en-US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5977900"/>
            <a:ext cx="12192000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ight Arrow 6"/>
          <p:cNvSpPr/>
          <p:nvPr/>
        </p:nvSpPr>
        <p:spPr>
          <a:xfrm rot="8845994">
            <a:off x="1520211" y="5114600"/>
            <a:ext cx="981068" cy="527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74976" y="4547616"/>
            <a:ext cx="5897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Complete your summary by answering the EQ</a:t>
            </a:r>
            <a:endParaRPr lang="en-US" sz="2400" dirty="0"/>
          </a:p>
        </p:txBody>
      </p:sp>
      <p:sp>
        <p:nvSpPr>
          <p:cNvPr id="13" name="Title 1"/>
          <p:cNvSpPr txBox="1">
            <a:spLocks/>
          </p:cNvSpPr>
          <p:nvPr/>
        </p:nvSpPr>
        <p:spPr bwMode="black">
          <a:xfrm>
            <a:off x="0" y="466343"/>
            <a:ext cx="12192000" cy="132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Measures of Center and Spread</a:t>
            </a:r>
            <a:br>
              <a:rPr lang="en-US" smtClean="0"/>
            </a:br>
            <a:r>
              <a:rPr lang="en-US" smtClean="0"/>
              <a:t>EQ: </a:t>
            </a:r>
            <a:r>
              <a:rPr lang="en-US" sz="2900" smtClean="0"/>
              <a:t>What are mode and range and what do they tell us about a data set? 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34811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Homework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682753" y="2353056"/>
            <a:ext cx="110266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600" dirty="0" smtClean="0"/>
              <a:t>Review Notes</a:t>
            </a:r>
          </a:p>
          <a:p>
            <a:pPr marL="285750" indent="-285750">
              <a:buFont typeface="Arial" charset="0"/>
              <a:buChar char="•"/>
            </a:pPr>
            <a:endParaRPr lang="en-US" sz="36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3600" dirty="0" smtClean="0"/>
              <a:t>List all new terms in glossary</a:t>
            </a:r>
          </a:p>
          <a:p>
            <a:pPr marL="285750" indent="-285750">
              <a:buFont typeface="Arial" charset="0"/>
              <a:buChar char="•"/>
            </a:pPr>
            <a:endParaRPr lang="en-US" sz="3600" dirty="0"/>
          </a:p>
          <a:p>
            <a:pPr marL="285750" indent="-285750">
              <a:buFont typeface="Arial" charset="0"/>
              <a:buChar char="•"/>
            </a:pPr>
            <a:r>
              <a:rPr lang="en-US" sz="3600" dirty="0" smtClean="0"/>
              <a:t>Finish Freefall worksheet on mean, median, mode and range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3789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" y="466343"/>
            <a:ext cx="12090400" cy="943357"/>
          </a:xfrm>
        </p:spPr>
        <p:txBody>
          <a:bodyPr/>
          <a:lstStyle/>
          <a:p>
            <a:r>
              <a:rPr lang="en-US" dirty="0" smtClean="0"/>
              <a:t>The Judging Standards for this unit (aka - How You will be Assessed!)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1912"/>
            <a:ext cx="12192000" cy="5521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08655"/>
            <a:ext cx="12192000" cy="157752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7157"/>
            <a:ext cx="12192000" cy="122594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1728"/>
            <a:ext cx="12192000" cy="140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1F957B-EC16-4288-8598-21A7358A5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Review from last class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F05400E-C3B0-426D-B169-D4EFCEE8C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59" y="2190748"/>
            <a:ext cx="10835641" cy="4377319"/>
          </a:xfrm>
        </p:spPr>
        <p:txBody>
          <a:bodyPr numCol="2">
            <a:normAutofit/>
          </a:bodyPr>
          <a:lstStyle/>
          <a:p>
            <a:r>
              <a:rPr lang="en-AU" sz="2400" i="1" dirty="0" smtClean="0"/>
              <a:t>In groups of four, find the mean and median of your group in the following four categories:</a:t>
            </a:r>
            <a:endParaRPr lang="en-AU" sz="2400" i="1" dirty="0"/>
          </a:p>
          <a:p>
            <a:pPr marL="914400" lvl="1" indent="-457200">
              <a:buFont typeface="+mj-lt"/>
              <a:buAutoNum type="arabicPeriod"/>
            </a:pPr>
            <a:endParaRPr lang="en-AU" sz="2400" i="1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AU" sz="2400" i="1" dirty="0" smtClean="0"/>
              <a:t>The number of siblings you each have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400" i="1" dirty="0" smtClean="0"/>
              <a:t>The number of pets you each own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400" i="1" dirty="0" smtClean="0"/>
              <a:t>The number of hours you each spend on social media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400" i="1" dirty="0" smtClean="0"/>
              <a:t>The number of hours sleep you each get </a:t>
            </a:r>
          </a:p>
          <a:p>
            <a:pPr marL="457200" lvl="1" indent="0">
              <a:buNone/>
            </a:pPr>
            <a:endParaRPr lang="en-AU" sz="2400" i="1" dirty="0"/>
          </a:p>
          <a:p>
            <a:pPr marL="457200" lvl="1" indent="0">
              <a:buNone/>
            </a:pPr>
            <a:r>
              <a:rPr lang="en-AU" sz="2400" b="1" i="1" dirty="0" smtClean="0"/>
              <a:t>Be prepared to share your group’s answers with the class, as we’ll be using this data to do a class-wide survey</a:t>
            </a:r>
            <a:endParaRPr lang="en-AU" sz="2400" b="1" i="1" dirty="0"/>
          </a:p>
        </p:txBody>
      </p:sp>
    </p:spTree>
    <p:extLst>
      <p:ext uri="{BB962C8B-B14F-4D97-AF65-F5344CB8AC3E}">
        <p14:creationId xmlns:p14="http://schemas.microsoft.com/office/powerpoint/2010/main" val="123180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0" y="5998464"/>
            <a:ext cx="12192000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0" y="5998464"/>
            <a:ext cx="1455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Summary:</a:t>
            </a:r>
            <a:endParaRPr lang="en-US" sz="2400" dirty="0"/>
          </a:p>
        </p:txBody>
      </p:sp>
      <p:sp>
        <p:nvSpPr>
          <p:cNvPr id="15" name="Title 1"/>
          <p:cNvSpPr txBox="1">
            <a:spLocks/>
          </p:cNvSpPr>
          <p:nvPr/>
        </p:nvSpPr>
        <p:spPr bwMode="black">
          <a:xfrm>
            <a:off x="0" y="466343"/>
            <a:ext cx="12192000" cy="132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Measures of Center and Spread</a:t>
            </a:r>
            <a:br>
              <a:rPr lang="en-US" smtClean="0"/>
            </a:br>
            <a:r>
              <a:rPr lang="en-US" smtClean="0"/>
              <a:t>EQ: </a:t>
            </a:r>
            <a:r>
              <a:rPr lang="en-US" sz="2900" smtClean="0"/>
              <a:t>What are mode and range and what do they tell us about a data set? 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42187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/>
          </a:bodyPr>
          <a:lstStyle/>
          <a:p>
            <a:r>
              <a:rPr lang="en-US" dirty="0" smtClean="0"/>
              <a:t>Measures of Center and Spread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EQ: </a:t>
            </a:r>
            <a:r>
              <a:rPr lang="en-US" sz="2900" dirty="0" smtClean="0"/>
              <a:t>What </a:t>
            </a:r>
            <a:r>
              <a:rPr lang="en-US" sz="2900" dirty="0"/>
              <a:t>are </a:t>
            </a:r>
            <a:r>
              <a:rPr lang="en-US" sz="2900" dirty="0" smtClean="0"/>
              <a:t>mode and range </a:t>
            </a:r>
            <a:r>
              <a:rPr lang="en-US" sz="2900" smtClean="0"/>
              <a:t>and what do they tell us about a data set? </a:t>
            </a:r>
            <a:endParaRPr lang="en-US" sz="2900" dirty="0"/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2853488" y="1790700"/>
            <a:ext cx="1224" cy="50673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0098637" y="6499820"/>
            <a:ext cx="632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34CACCDE-157F-4A6B-9C19-7F1BCA0C7867}"/>
              </a:ext>
            </a:extLst>
          </p:cNvPr>
          <p:cNvSpPr txBox="1"/>
          <p:nvPr/>
        </p:nvSpPr>
        <p:spPr>
          <a:xfrm>
            <a:off x="0" y="1944386"/>
            <a:ext cx="29532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does range tell us?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E62580C1-03F7-4610-9E4E-0F76A6CBE828}"/>
              </a:ext>
            </a:extLst>
          </p:cNvPr>
          <p:cNvSpPr txBox="1"/>
          <p:nvPr/>
        </p:nvSpPr>
        <p:spPr>
          <a:xfrm>
            <a:off x="3380160" y="1901052"/>
            <a:ext cx="8585099" cy="12212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AU" sz="2400" dirty="0"/>
              <a:t>Range describes how spread out the data is.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/>
              <a:t>The distance from the smallest number to the largest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/>
              <a:t>It is the maximum number subtracting the minimum number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A1B62078-D135-4AFC-AC6A-7E5BE57E9D99}"/>
              </a:ext>
            </a:extLst>
          </p:cNvPr>
          <p:cNvSpPr txBox="1"/>
          <p:nvPr/>
        </p:nvSpPr>
        <p:spPr>
          <a:xfrm>
            <a:off x="43385" y="3455938"/>
            <a:ext cx="29997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does mode tell us?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8631C0E7-A6A0-49A4-8181-83036B4C141A}"/>
              </a:ext>
            </a:extLst>
          </p:cNvPr>
          <p:cNvSpPr txBox="1"/>
          <p:nvPr/>
        </p:nvSpPr>
        <p:spPr>
          <a:xfrm>
            <a:off x="3380159" y="3455939"/>
            <a:ext cx="6791707" cy="830997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AU" sz="2400" dirty="0"/>
              <a:t>Mode describes the middle of the data. It is the score that occurs the most often.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41374375-9C90-41B3-A35A-BBF39568352C}"/>
              </a:ext>
            </a:extLst>
          </p:cNvPr>
          <p:cNvSpPr txBox="1"/>
          <p:nvPr/>
        </p:nvSpPr>
        <p:spPr>
          <a:xfrm>
            <a:off x="43385" y="4571291"/>
            <a:ext cx="2308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Example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5430D23B-E2E2-4C6E-93D0-47D4D68D2CEA}"/>
              </a:ext>
            </a:extLst>
          </p:cNvPr>
          <p:cNvSpPr txBox="1"/>
          <p:nvPr/>
        </p:nvSpPr>
        <p:spPr>
          <a:xfrm>
            <a:off x="3308666" y="4571291"/>
            <a:ext cx="686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1, 1, 4, 6, 6, 7, 8, 11, 12, 12, 12, 15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AD9CBEB3-AA84-4FA1-B4C7-E8054363A640}"/>
              </a:ext>
            </a:extLst>
          </p:cNvPr>
          <p:cNvSpPr txBox="1"/>
          <p:nvPr/>
        </p:nvSpPr>
        <p:spPr>
          <a:xfrm>
            <a:off x="3308666" y="5150331"/>
            <a:ext cx="3374337" cy="1603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Minimum number : 1</a:t>
            </a:r>
          </a:p>
          <a:p>
            <a:r>
              <a:rPr lang="en-AU" sz="2400" dirty="0"/>
              <a:t>Maximum number : 15</a:t>
            </a:r>
          </a:p>
          <a:p>
            <a:endParaRPr lang="en-AU" sz="2400" dirty="0"/>
          </a:p>
          <a:p>
            <a:r>
              <a:rPr lang="en-AU" sz="2400" b="1" dirty="0" smtClean="0">
                <a:solidFill>
                  <a:srgbClr val="FF0000"/>
                </a:solidFill>
              </a:rPr>
              <a:t>Range </a:t>
            </a:r>
            <a:r>
              <a:rPr lang="en-AU" sz="2400" b="1" dirty="0">
                <a:solidFill>
                  <a:srgbClr val="FF0000"/>
                </a:solidFill>
              </a:rPr>
              <a:t>: 15 - 1 = 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63B33BE5-71C8-4704-AF75-257251075CC2}"/>
              </a:ext>
            </a:extLst>
          </p:cNvPr>
          <p:cNvSpPr txBox="1"/>
          <p:nvPr/>
        </p:nvSpPr>
        <p:spPr>
          <a:xfrm>
            <a:off x="7620764" y="5147964"/>
            <a:ext cx="434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>
                <a:solidFill>
                  <a:srgbClr val="7030A0"/>
                </a:solidFill>
              </a:rPr>
              <a:t>Mode : 12 (occurs three times)</a:t>
            </a:r>
          </a:p>
        </p:txBody>
      </p:sp>
    </p:spTree>
    <p:extLst>
      <p:ext uri="{BB962C8B-B14F-4D97-AF65-F5344CB8AC3E}">
        <p14:creationId xmlns:p14="http://schemas.microsoft.com/office/powerpoint/2010/main" val="112130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 animBg="1"/>
      <p:bldP spid="56" grpId="0"/>
      <p:bldP spid="57" grpId="0" animBg="1"/>
      <p:bldP spid="58" grpId="0"/>
      <p:bldP spid="59" grpId="0"/>
      <p:bldP spid="60" grpId="0"/>
      <p:bldP spid="6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2E197F-33CC-4642-97AD-718C6BD5B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93" y="600062"/>
            <a:ext cx="10058400" cy="734183"/>
          </a:xfrm>
        </p:spPr>
        <p:txBody>
          <a:bodyPr>
            <a:normAutofit/>
          </a:bodyPr>
          <a:lstStyle/>
          <a:p>
            <a:r>
              <a:rPr lang="en-AU" sz="3600" dirty="0"/>
              <a:t>Guided Practice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EB71A79-AE7A-4617-B9C4-1BC55639572A}"/>
              </a:ext>
            </a:extLst>
          </p:cNvPr>
          <p:cNvSpPr txBox="1"/>
          <p:nvPr/>
        </p:nvSpPr>
        <p:spPr>
          <a:xfrm>
            <a:off x="0" y="1586926"/>
            <a:ext cx="12192000" cy="56323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en-AU" dirty="0"/>
          </a:p>
          <a:p>
            <a:endParaRPr lang="en-AU" dirty="0"/>
          </a:p>
          <a:p>
            <a:r>
              <a:rPr lang="en-AU" dirty="0"/>
              <a:t>Minimum</a:t>
            </a:r>
          </a:p>
          <a:p>
            <a:endParaRPr lang="en-AU" dirty="0"/>
          </a:p>
          <a:p>
            <a:r>
              <a:rPr lang="en-AU" dirty="0"/>
              <a:t>Maximum</a:t>
            </a:r>
          </a:p>
          <a:p>
            <a:endParaRPr lang="en-AU" dirty="0"/>
          </a:p>
          <a:p>
            <a:r>
              <a:rPr lang="en-AU" dirty="0" smtClean="0"/>
              <a:t>Range</a:t>
            </a:r>
          </a:p>
          <a:p>
            <a:endParaRPr lang="en-AU" dirty="0"/>
          </a:p>
          <a:p>
            <a:r>
              <a:rPr lang="en-AU" dirty="0" smtClean="0"/>
              <a:t>Mode</a:t>
            </a:r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Minimum</a:t>
            </a:r>
          </a:p>
          <a:p>
            <a:endParaRPr lang="en-AU" dirty="0"/>
          </a:p>
          <a:p>
            <a:r>
              <a:rPr lang="en-AU" dirty="0"/>
              <a:t>Maximum</a:t>
            </a:r>
          </a:p>
          <a:p>
            <a:endParaRPr lang="en-AU" dirty="0"/>
          </a:p>
          <a:p>
            <a:r>
              <a:rPr lang="en-AU" dirty="0"/>
              <a:t>Range</a:t>
            </a:r>
          </a:p>
          <a:p>
            <a:endParaRPr lang="en-AU" dirty="0"/>
          </a:p>
          <a:p>
            <a:r>
              <a:rPr lang="en-AU" dirty="0"/>
              <a:t>Mode</a:t>
            </a:r>
          </a:p>
          <a:p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5873C75-2A1C-44B9-B680-6049499ABBC5}"/>
              </a:ext>
            </a:extLst>
          </p:cNvPr>
          <p:cNvSpPr txBox="1"/>
          <p:nvPr/>
        </p:nvSpPr>
        <p:spPr>
          <a:xfrm>
            <a:off x="0" y="1594251"/>
            <a:ext cx="4665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rgbClr val="7030A0"/>
                </a:solidFill>
              </a:rPr>
              <a:t>4, 7, 15, 15, 23, 31, 43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6502FE3-0325-4833-B6BF-C36041AFC41B}"/>
              </a:ext>
            </a:extLst>
          </p:cNvPr>
          <p:cNvSpPr txBox="1"/>
          <p:nvPr/>
        </p:nvSpPr>
        <p:spPr>
          <a:xfrm>
            <a:off x="-10540" y="4245053"/>
            <a:ext cx="4665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rgbClr val="7030A0"/>
                </a:solidFill>
              </a:rPr>
              <a:t>2, 7, 2, 6, 3, 2, 6, 7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8BA1B9D7-82B6-439C-9055-CC7536BDC91C}"/>
              </a:ext>
            </a:extLst>
          </p:cNvPr>
          <p:cNvSpPr txBox="1"/>
          <p:nvPr/>
        </p:nvSpPr>
        <p:spPr>
          <a:xfrm>
            <a:off x="7292681" y="4245053"/>
            <a:ext cx="4665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rgbClr val="7030A0"/>
                </a:solidFill>
              </a:rPr>
              <a:t>2, 2, 2, 3, 6, 6, 7, 7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11209937-BD9D-46A8-AEEC-C7C6A7E94697}"/>
              </a:ext>
            </a:extLst>
          </p:cNvPr>
          <p:cNvGrpSpPr/>
          <p:nvPr/>
        </p:nvGrpSpPr>
        <p:grpSpPr>
          <a:xfrm>
            <a:off x="4202464" y="4170937"/>
            <a:ext cx="2492470" cy="464288"/>
            <a:chOff x="4666866" y="3155262"/>
            <a:chExt cx="2492470" cy="464288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xmlns="" id="{78D3E677-0353-4269-8A64-D2AABA278A23}"/>
                </a:ext>
              </a:extLst>
            </p:cNvPr>
            <p:cNvCxnSpPr/>
            <p:nvPr/>
          </p:nvCxnSpPr>
          <p:spPr>
            <a:xfrm>
              <a:off x="4666866" y="3619550"/>
              <a:ext cx="2155012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D929FBCC-F57B-4457-8A55-564284A30764}"/>
                </a:ext>
              </a:extLst>
            </p:cNvPr>
            <p:cNvSpPr txBox="1"/>
            <p:nvPr/>
          </p:nvSpPr>
          <p:spPr>
            <a:xfrm>
              <a:off x="4775364" y="3155262"/>
              <a:ext cx="23839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Put in order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365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black">
          <a:xfrm>
            <a:off x="0" y="466343"/>
            <a:ext cx="12192000" cy="132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Measures of Center and Spread</a:t>
            </a:r>
            <a:br>
              <a:rPr lang="en-US" smtClean="0"/>
            </a:br>
            <a:r>
              <a:rPr lang="en-US" smtClean="0"/>
              <a:t>EQ: </a:t>
            </a:r>
            <a:r>
              <a:rPr lang="en-US" sz="2900" smtClean="0"/>
              <a:t>What are mode and range and what do they tell us about a data set? </a:t>
            </a:r>
            <a:endParaRPr lang="en-US" sz="2900" dirty="0"/>
          </a:p>
        </p:txBody>
      </p:sp>
      <p:pic>
        <p:nvPicPr>
          <p:cNvPr id="3" name="The+Mean%2C+Median+and+Mode+Toad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9161" y="1858073"/>
            <a:ext cx="8631043" cy="485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76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2E197F-33CC-4642-97AD-718C6BD5B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94" y="672539"/>
            <a:ext cx="10058400" cy="734183"/>
          </a:xfrm>
        </p:spPr>
        <p:txBody>
          <a:bodyPr/>
          <a:lstStyle/>
          <a:p>
            <a:r>
              <a:rPr lang="en-AU" dirty="0"/>
              <a:t>Independent Practice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FD5E724-9E12-4143-8AF8-BC07F909DA8B}"/>
              </a:ext>
            </a:extLst>
          </p:cNvPr>
          <p:cNvSpPr txBox="1"/>
          <p:nvPr/>
        </p:nvSpPr>
        <p:spPr>
          <a:xfrm>
            <a:off x="304894" y="2053492"/>
            <a:ext cx="6166048" cy="538609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/>
              <a:t>Mean, Median, Mode and Range Wheel Foldable </a:t>
            </a:r>
            <a:r>
              <a:rPr lang="mr-IN" sz="2800" dirty="0" smtClean="0"/>
              <a:t>–</a:t>
            </a:r>
            <a:r>
              <a:rPr lang="en-AU" sz="2800" dirty="0" smtClean="0"/>
              <a:t> to be glued into your INB</a:t>
            </a:r>
          </a:p>
          <a:p>
            <a:pPr marL="457200" indent="-457200">
              <a:buFont typeface="Arial" charset="0"/>
              <a:buChar char="•"/>
            </a:pPr>
            <a:endParaRPr lang="en-AU" sz="2800" dirty="0" smtClean="0"/>
          </a:p>
          <a:p>
            <a:r>
              <a:rPr lang="en-AU" sz="2800" dirty="0" smtClean="0"/>
              <a:t>There are 4 sheets to the foldable. You need to:</a:t>
            </a:r>
          </a:p>
          <a:p>
            <a:pPr marL="457200" indent="-457200">
              <a:buFont typeface="Arial" charset="0"/>
              <a:buChar char="•"/>
            </a:pPr>
            <a:r>
              <a:rPr lang="en-AU" sz="2800" dirty="0" smtClean="0"/>
              <a:t>cut out each circle</a:t>
            </a:r>
          </a:p>
          <a:p>
            <a:pPr marL="457200" indent="-457200">
              <a:buFont typeface="Arial" charset="0"/>
              <a:buChar char="•"/>
            </a:pPr>
            <a:r>
              <a:rPr lang="en-AU" sz="2800" dirty="0" smtClean="0"/>
              <a:t>colour each quadrant</a:t>
            </a:r>
          </a:p>
          <a:p>
            <a:pPr marL="457200" indent="-457200">
              <a:buFont typeface="Arial" charset="0"/>
              <a:buChar char="•"/>
            </a:pPr>
            <a:r>
              <a:rPr lang="en-AU" sz="2800" dirty="0" smtClean="0"/>
              <a:t>fill in the definitions/examples</a:t>
            </a:r>
          </a:p>
          <a:p>
            <a:pPr marL="457200" indent="-457200">
              <a:buFont typeface="Arial" charset="0"/>
              <a:buChar char="•"/>
            </a:pPr>
            <a:r>
              <a:rPr lang="en-AU" sz="2800" dirty="0" smtClean="0"/>
              <a:t>Glue together to make a wheel (see example)</a:t>
            </a:r>
            <a:endParaRPr lang="en-AU" sz="2800" dirty="0" smtClean="0"/>
          </a:p>
          <a:p>
            <a:pPr algn="ctr"/>
            <a:endParaRPr lang="en-AU" sz="3200" dirty="0"/>
          </a:p>
          <a:p>
            <a:pPr marL="457200" indent="-457200">
              <a:buFont typeface="Arial" charset="0"/>
              <a:buChar char="•"/>
            </a:pPr>
            <a:endParaRPr lang="en-AU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169" y="2768339"/>
            <a:ext cx="4634880" cy="352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4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black">
          <a:xfrm>
            <a:off x="0" y="466343"/>
            <a:ext cx="12192000" cy="132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 </a:t>
            </a:r>
            <a:r>
              <a:rPr lang="en-US" sz="3600" dirty="0" smtClean="0"/>
              <a:t> Exit Pass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2909610" y="2118731"/>
            <a:ext cx="5437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9, 2, 15, 7, 3, 21, 2, 1, 11, 20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345687" y="3479179"/>
            <a:ext cx="98353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On a piece of paper, write the mean, median, mode and range for the above set of numbers</a:t>
            </a:r>
          </a:p>
          <a:p>
            <a:pPr marL="457200" indent="-457200">
              <a:buFont typeface="Arial" charset="0"/>
              <a:buChar char="•"/>
            </a:pPr>
            <a:endParaRPr lang="en-US" sz="28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Hand in to me when done and complete summary</a:t>
            </a:r>
          </a:p>
        </p:txBody>
      </p:sp>
    </p:spTree>
    <p:extLst>
      <p:ext uri="{BB962C8B-B14F-4D97-AF65-F5344CB8AC3E}">
        <p14:creationId xmlns:p14="http://schemas.microsoft.com/office/powerpoint/2010/main" val="15217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ducation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1D5F340F01F94FA2FD29A5E6DC872E" ma:contentTypeVersion="0" ma:contentTypeDescription="Create a new document." ma:contentTypeScope="" ma:versionID="141aba3b8f8cb7f331be6546df69db5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f8e4ef66d87525153bd8907774ed28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F7A874A-6E55-415B-9061-8B2D43DC2F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896FEF9-821E-45A6-82F2-0B1CE4CD8C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1BC99BC-3A63-4255-9D4F-38C5B80A319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481</Words>
  <Application>Microsoft Macintosh PowerPoint</Application>
  <PresentationFormat>Widescreen</PresentationFormat>
  <Paragraphs>79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Mangal</vt:lpstr>
      <vt:lpstr>Wingdings</vt:lpstr>
      <vt:lpstr>Arial</vt:lpstr>
      <vt:lpstr>Education 16x9</vt:lpstr>
      <vt:lpstr>Statistical Analysis</vt:lpstr>
      <vt:lpstr>The Judging Standards for this unit (aka - How You will be Assessed!)</vt:lpstr>
      <vt:lpstr>Review from last class</vt:lpstr>
      <vt:lpstr>PowerPoint Presentation</vt:lpstr>
      <vt:lpstr>Measures of Center and Spread EQ: What are mode and range and what do they tell us about a data set? </vt:lpstr>
      <vt:lpstr>Guided Practice</vt:lpstr>
      <vt:lpstr>PowerPoint Presentation</vt:lpstr>
      <vt:lpstr>Independent Practice</vt:lpstr>
      <vt:lpstr>PowerPoint Presentation</vt:lpstr>
      <vt:lpstr>PowerPoint Presentation</vt:lpstr>
      <vt:lpstr>Homework</vt:lpstr>
    </vt:vector>
  </TitlesOfParts>
  <Manager/>
  <Company/>
  <LinksUpToDate>false</LinksUpToDate>
  <SharedDoc>false</SharedDoc>
  <HyperlinkBase/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2012-09-21T18:31:34Z</dcterms:created>
  <dcterms:modified xsi:type="dcterms:W3CDTF">2018-07-22T08:12:33Z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0x0101007C1D5F340F01F94FA2FD29A5E6DC872E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